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ks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309" r:id="rId2"/>
    <p:sldId id="257" r:id="rId3"/>
    <p:sldId id="273" r:id="rId4"/>
    <p:sldId id="295" r:id="rId5"/>
    <p:sldId id="297" r:id="rId6"/>
    <p:sldId id="298" r:id="rId7"/>
    <p:sldId id="299" r:id="rId8"/>
    <p:sldId id="272" r:id="rId9"/>
    <p:sldId id="279" r:id="rId10"/>
    <p:sldId id="288" r:id="rId11"/>
    <p:sldId id="283" r:id="rId12"/>
    <p:sldId id="289" r:id="rId13"/>
    <p:sldId id="28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01" r:id="rId25"/>
    <p:sldId id="302" r:id="rId26"/>
    <p:sldId id="300" r:id="rId27"/>
    <p:sldId id="303" r:id="rId28"/>
    <p:sldId id="304" r:id="rId29"/>
    <p:sldId id="305" r:id="rId30"/>
    <p:sldId id="287" r:id="rId31"/>
    <p:sldId id="291" r:id="rId32"/>
    <p:sldId id="274" r:id="rId33"/>
    <p:sldId id="306" r:id="rId34"/>
    <p:sldId id="310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B1B0B0"/>
    <a:srgbClr val="0EB349"/>
    <a:srgbClr val="6FCDE3"/>
    <a:srgbClr val="6ECDE3"/>
    <a:srgbClr val="58DAF8"/>
    <a:srgbClr val="94CF4F"/>
    <a:srgbClr val="94CF50"/>
    <a:srgbClr val="10B349"/>
    <a:srgbClr val="6EC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5" autoAdjust="0"/>
    <p:restoredTop sz="94255" autoAdjust="0"/>
  </p:normalViewPr>
  <p:slideViewPr>
    <p:cSldViewPr snapToGrid="0">
      <p:cViewPr varScale="1">
        <p:scale>
          <a:sx n="70" d="100"/>
          <a:sy n="70" d="100"/>
        </p:scale>
        <p:origin x="133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Workbook99911111111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Workbook666112222222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explosion val="36"/>
          <c:dPt>
            <c:idx val="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cat>
            <c:numRef>
              <c:f>Sheet1!$A$2:$A$51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Sheet1!$B$2:$B$51</c:f>
              <c:numCache>
                <c:formatCode>0%</c:formatCode>
                <c:ptCount val="50"/>
                <c:pt idx="0">
                  <c:v>0.02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0.02</c:v>
                </c:pt>
                <c:pt idx="11">
                  <c:v>0.02</c:v>
                </c:pt>
                <c:pt idx="12">
                  <c:v>0.02</c:v>
                </c:pt>
                <c:pt idx="13">
                  <c:v>0.02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0.02</c:v>
                </c:pt>
                <c:pt idx="19">
                  <c:v>0.02</c:v>
                </c:pt>
                <c:pt idx="20">
                  <c:v>0.02</c:v>
                </c:pt>
                <c:pt idx="21">
                  <c:v>0.02</c:v>
                </c:pt>
                <c:pt idx="22">
                  <c:v>0.02</c:v>
                </c:pt>
                <c:pt idx="23">
                  <c:v>0.02</c:v>
                </c:pt>
                <c:pt idx="24">
                  <c:v>0.02</c:v>
                </c:pt>
                <c:pt idx="25">
                  <c:v>0.02</c:v>
                </c:pt>
                <c:pt idx="26">
                  <c:v>0.02</c:v>
                </c:pt>
                <c:pt idx="27">
                  <c:v>0.02</c:v>
                </c:pt>
                <c:pt idx="28">
                  <c:v>0.02</c:v>
                </c:pt>
                <c:pt idx="29">
                  <c:v>0.02</c:v>
                </c:pt>
                <c:pt idx="30">
                  <c:v>0.02</c:v>
                </c:pt>
                <c:pt idx="31">
                  <c:v>0.02</c:v>
                </c:pt>
                <c:pt idx="32">
                  <c:v>0.02</c:v>
                </c:pt>
                <c:pt idx="33">
                  <c:v>0.02</c:v>
                </c:pt>
                <c:pt idx="34">
                  <c:v>0.02</c:v>
                </c:pt>
                <c:pt idx="35">
                  <c:v>0.02</c:v>
                </c:pt>
                <c:pt idx="36">
                  <c:v>0.02</c:v>
                </c:pt>
                <c:pt idx="37">
                  <c:v>0.02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0.02</c:v>
                </c:pt>
                <c:pt idx="42">
                  <c:v>0.02</c:v>
                </c:pt>
                <c:pt idx="43">
                  <c:v>0.02</c:v>
                </c:pt>
                <c:pt idx="44">
                  <c:v>0.02</c:v>
                </c:pt>
                <c:pt idx="45">
                  <c:v>0.02</c:v>
                </c:pt>
                <c:pt idx="46">
                  <c:v>0.02</c:v>
                </c:pt>
                <c:pt idx="47">
                  <c:v>0.02</c:v>
                </c:pt>
                <c:pt idx="48">
                  <c:v>0.02</c:v>
                </c:pt>
                <c:pt idx="49">
                  <c:v>0.02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solidFill>
              <a:srgbClr val="10B349"/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12</c:v>
                </c:pt>
                <c:pt idx="2">
                  <c:v>10</c:v>
                </c:pt>
                <c:pt idx="3">
                  <c:v>18</c:v>
                </c:pt>
                <c:pt idx="4">
                  <c:v>14</c:v>
                </c:pt>
                <c:pt idx="5">
                  <c:v>26</c:v>
                </c:pt>
                <c:pt idx="6">
                  <c:v>13</c:v>
                </c:pt>
                <c:pt idx="7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745440"/>
        <c:axId val="659740000"/>
      </c:areaChart>
      <c:catAx>
        <c:axId val="6597454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740000"/>
        <c:crosses val="autoZero"/>
        <c:auto val="1"/>
        <c:lblAlgn val="ctr"/>
        <c:lblOffset val="100"/>
        <c:noMultiLvlLbl val="0"/>
      </c:catAx>
      <c:valAx>
        <c:axId val="6597400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745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F56E6-C67D-7746-9A34-D97F8BD73856}" type="datetimeFigureOut">
              <a:rPr lang="nl-NL" smtClean="0"/>
              <a:t>16-12-2015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FDD2F-8185-AE44-B151-7DD2FEC944A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0253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196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264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911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299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084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193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588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2255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904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5826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3796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060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275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890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7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2924432" y="2119184"/>
            <a:ext cx="3550509" cy="3039762"/>
            <a:chOff x="2924432" y="2119184"/>
            <a:chExt cx="3550509" cy="3039762"/>
          </a:xfrm>
        </p:grpSpPr>
        <p:grpSp>
          <p:nvGrpSpPr>
            <p:cNvPr id="8" name="组合 7"/>
            <p:cNvGrpSpPr/>
            <p:nvPr/>
          </p:nvGrpSpPr>
          <p:grpSpPr>
            <a:xfrm>
              <a:off x="3149483" y="3866799"/>
              <a:ext cx="3317063" cy="1145063"/>
              <a:chOff x="3149483" y="3866799"/>
              <a:chExt cx="3317063" cy="1145063"/>
            </a:xfrm>
          </p:grpSpPr>
          <p:sp>
            <p:nvSpPr>
              <p:cNvPr id="12" name="平行四边形 11"/>
              <p:cNvSpPr/>
              <p:nvPr/>
            </p:nvSpPr>
            <p:spPr>
              <a:xfrm rot="5400000" flipH="1">
                <a:off x="5525019" y="3927033"/>
                <a:ext cx="1001762" cy="881293"/>
              </a:xfrm>
              <a:prstGeom prst="parallelogram">
                <a:avLst>
                  <a:gd name="adj" fmla="val 31206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/>
            </p:nvSpPr>
            <p:spPr>
              <a:xfrm rot="7663103" flipH="1">
                <a:off x="3112610" y="3969578"/>
                <a:ext cx="1079157" cy="1005411"/>
              </a:xfrm>
              <a:prstGeom prst="parallelogram">
                <a:avLst>
                  <a:gd name="adj" fmla="val 38684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924432" y="2119184"/>
              <a:ext cx="3550509" cy="3039762"/>
              <a:chOff x="2924432" y="2119184"/>
              <a:chExt cx="3550509" cy="303976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3179806" y="2119184"/>
                <a:ext cx="3039762" cy="3039762"/>
              </a:xfrm>
              <a:prstGeom prst="ellipse">
                <a:avLst/>
              </a:prstGeom>
              <a:solidFill>
                <a:srgbClr val="10B349"/>
              </a:solidFill>
              <a:ln>
                <a:noFill/>
              </a:ln>
              <a:effectLst>
                <a:outerShdw blurRad="1905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924432" y="3737918"/>
                <a:ext cx="3550509" cy="856735"/>
              </a:xfrm>
              <a:prstGeom prst="rect">
                <a:avLst/>
              </a:prstGeom>
              <a:solidFill>
                <a:srgbClr val="93D050"/>
              </a:solidFill>
              <a:ln>
                <a:noFill/>
              </a:ln>
              <a:effectLst>
                <a:outerShdw blurRad="63500" dist="25400" dir="5400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802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98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altLang="zh-CN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749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59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29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0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 flipV="1">
            <a:off x="3070824" y="-6178"/>
            <a:ext cx="3002352" cy="897924"/>
          </a:xfrm>
          <a:prstGeom prst="triangle">
            <a:avLst/>
          </a:prstGeom>
          <a:solidFill>
            <a:srgbClr val="12B7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47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手动输入 6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625664" y="704515"/>
            <a:ext cx="6648346" cy="4036363"/>
            <a:chOff x="625664" y="704515"/>
            <a:chExt cx="6648346" cy="4036363"/>
          </a:xfrm>
        </p:grpSpPr>
        <p:sp>
          <p:nvSpPr>
            <p:cNvPr id="9" name="椭圆 8"/>
            <p:cNvSpPr/>
            <p:nvPr/>
          </p:nvSpPr>
          <p:spPr>
            <a:xfrm>
              <a:off x="6334896" y="1753005"/>
              <a:ext cx="510746" cy="51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417275" y="3351144"/>
              <a:ext cx="856735" cy="8567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5664" y="2234820"/>
              <a:ext cx="724930" cy="7249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350475" y="704515"/>
              <a:ext cx="296562" cy="2965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523113" y="3842950"/>
              <a:ext cx="897928" cy="8979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3542278" y="2413687"/>
            <a:ext cx="1886456" cy="1881331"/>
            <a:chOff x="3542278" y="2413687"/>
            <a:chExt cx="1886456" cy="1881331"/>
          </a:xfrm>
        </p:grpSpPr>
        <p:sp>
          <p:nvSpPr>
            <p:cNvPr id="15" name="椭圆 14"/>
            <p:cNvSpPr/>
            <p:nvPr/>
          </p:nvSpPr>
          <p:spPr>
            <a:xfrm>
              <a:off x="3550507" y="2413687"/>
              <a:ext cx="1878227" cy="1878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饼形 15"/>
            <p:cNvSpPr/>
            <p:nvPr/>
          </p:nvSpPr>
          <p:spPr>
            <a:xfrm rot="4943627">
              <a:off x="3542278" y="2414877"/>
              <a:ext cx="1880141" cy="1880141"/>
            </a:xfrm>
            <a:prstGeom prst="pie">
              <a:avLst>
                <a:gd name="adj1" fmla="val 21544367"/>
                <a:gd name="adj2" fmla="val 10771244"/>
              </a:avLst>
            </a:prstGeom>
            <a:solidFill>
              <a:srgbClr val="94CF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0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40263" y="2619632"/>
            <a:ext cx="3970639" cy="4530815"/>
            <a:chOff x="1112112" y="2331307"/>
            <a:chExt cx="3970639" cy="453081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46" t="7061" r="4505" b="8463"/>
            <a:stretch/>
          </p:blipFill>
          <p:spPr>
            <a:xfrm rot="16200000">
              <a:off x="832024" y="2611395"/>
              <a:ext cx="4530815" cy="3970639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573427" y="3558746"/>
              <a:ext cx="3146854" cy="3299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25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2015/12/16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0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2015/12/16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图表 3"/>
          <p:cNvGraphicFramePr/>
          <p:nvPr userDrawn="1">
            <p:extLst>
              <p:ext uri="{D42A27DB-BD31-4B8C-83A1-F6EECF244321}">
                <p14:modId xmlns:p14="http://schemas.microsoft.com/office/powerpoint/2010/main" val="2097220443"/>
              </p:ext>
            </p:extLst>
          </p:nvPr>
        </p:nvGraphicFramePr>
        <p:xfrm>
          <a:off x="2755557" y="2286688"/>
          <a:ext cx="3539181" cy="2359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275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-10274" y="1780401"/>
            <a:ext cx="1662732" cy="3297196"/>
          </a:xfrm>
          <a:custGeom>
            <a:avLst/>
            <a:gdLst>
              <a:gd name="connsiteX0" fmla="*/ 10274 w 1662732"/>
              <a:gd name="connsiteY0" fmla="*/ 0 h 3297196"/>
              <a:gd name="connsiteX1" fmla="*/ 1662732 w 1662732"/>
              <a:gd name="connsiteY1" fmla="*/ 1648598 h 3297196"/>
              <a:gd name="connsiteX2" fmla="*/ 10274 w 1662732"/>
              <a:gd name="connsiteY2" fmla="*/ 3297196 h 3297196"/>
              <a:gd name="connsiteX3" fmla="*/ 0 w 1662732"/>
              <a:gd name="connsiteY3" fmla="*/ 3296679 h 3297196"/>
              <a:gd name="connsiteX4" fmla="*/ 0 w 1662732"/>
              <a:gd name="connsiteY4" fmla="*/ 518 h 329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732" h="3297196">
                <a:moveTo>
                  <a:pt x="10274" y="0"/>
                </a:moveTo>
                <a:cubicBezTo>
                  <a:pt x="922901" y="0"/>
                  <a:pt x="1662732" y="738102"/>
                  <a:pt x="1662732" y="1648598"/>
                </a:cubicBezTo>
                <a:cubicBezTo>
                  <a:pt x="1662732" y="2559094"/>
                  <a:pt x="922901" y="3297196"/>
                  <a:pt x="10274" y="3297196"/>
                </a:cubicBezTo>
                <a:lnTo>
                  <a:pt x="0" y="3296679"/>
                </a:lnTo>
                <a:lnTo>
                  <a:pt x="0" y="518"/>
                </a:lnTo>
                <a:close/>
              </a:path>
            </a:pathLst>
          </a:custGeom>
          <a:solidFill>
            <a:srgbClr val="94C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2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  <p:graphicFrame>
        <p:nvGraphicFramePr>
          <p:cNvPr id="5" name="图表 4"/>
          <p:cNvGraphicFramePr/>
          <p:nvPr userDrawn="1">
            <p:extLst>
              <p:ext uri="{D42A27DB-BD31-4B8C-83A1-F6EECF244321}">
                <p14:modId xmlns:p14="http://schemas.microsoft.com/office/powerpoint/2010/main" val="3513177929"/>
              </p:ext>
            </p:extLst>
          </p:nvPr>
        </p:nvGraphicFramePr>
        <p:xfrm>
          <a:off x="0" y="4596714"/>
          <a:ext cx="9259330" cy="2121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035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5F57-D093-4DAE-BD96-8F9DB750D69B}" type="datetimeFigureOut">
              <a:rPr lang="zh-CN" altLang="en-US" smtClean="0"/>
              <a:t>2015/12/16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88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73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alphaModFix amt="8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reflection endPos="0" dist="50800" dir="5400000" sy="-100000" algn="bl" rotWithShape="0"/>
          </a:effectLst>
        </p:spPr>
      </p:pic>
      <p:sp>
        <p:nvSpPr>
          <p:cNvPr id="13" name="Afgeronde rechthoek 12"/>
          <p:cNvSpPr/>
          <p:nvPr/>
        </p:nvSpPr>
        <p:spPr>
          <a:xfrm>
            <a:off x="1694447" y="545993"/>
            <a:ext cx="5755105" cy="1556019"/>
          </a:xfrm>
          <a:prstGeom prst="roundRect">
            <a:avLst/>
          </a:prstGeom>
          <a:solidFill>
            <a:srgbClr val="F5F5F5"/>
          </a:solidFill>
          <a:ln>
            <a:solidFill>
              <a:srgbClr val="B1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083176" y="662282"/>
            <a:ext cx="497764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>
                <a:latin typeface="Candara" panose="020E0502030303020204" pitchFamily="34" charset="0"/>
              </a:rPr>
              <a:t>Programmeertheorie</a:t>
            </a:r>
            <a:r>
              <a:rPr lang="en-US" altLang="zh-CN" sz="4000" b="1" dirty="0">
                <a:latin typeface="Candara" panose="020E0502030303020204" pitchFamily="34" charset="0"/>
              </a:rPr>
              <a:t> </a:t>
            </a:r>
            <a:endParaRPr lang="en-US" altLang="zh-CN" sz="4000" b="1" dirty="0" smtClean="0">
              <a:latin typeface="Candara" panose="020E0502030303020204" pitchFamily="34" charset="0"/>
            </a:endParaRPr>
          </a:p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Kaartkleuren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  <p:sp>
        <p:nvSpPr>
          <p:cNvPr id="18" name="Rechthoekige driehoek 17"/>
          <p:cNvSpPr/>
          <p:nvPr/>
        </p:nvSpPr>
        <p:spPr>
          <a:xfrm>
            <a:off x="6327998" y="4323805"/>
            <a:ext cx="2503715" cy="25341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ige driehoek 18"/>
          <p:cNvSpPr/>
          <p:nvPr/>
        </p:nvSpPr>
        <p:spPr>
          <a:xfrm rot="16200000">
            <a:off x="3689304" y="4219302"/>
            <a:ext cx="2534197" cy="27431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ige driehoek 19"/>
          <p:cNvSpPr/>
          <p:nvPr/>
        </p:nvSpPr>
        <p:spPr>
          <a:xfrm rot="16200000">
            <a:off x="1505712" y="4588957"/>
            <a:ext cx="1737735" cy="280035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hthoekige driehoek 20"/>
          <p:cNvSpPr/>
          <p:nvPr/>
        </p:nvSpPr>
        <p:spPr>
          <a:xfrm>
            <a:off x="3774755" y="5120263"/>
            <a:ext cx="5537834" cy="173773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Rechthoekige driehoek 21"/>
          <p:cNvSpPr/>
          <p:nvPr/>
        </p:nvSpPr>
        <p:spPr>
          <a:xfrm rot="16200000">
            <a:off x="29165" y="5661297"/>
            <a:ext cx="1167539" cy="122586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hthoekige driehoek 22"/>
          <p:cNvSpPr/>
          <p:nvPr/>
        </p:nvSpPr>
        <p:spPr>
          <a:xfrm rot="16200000" flipV="1">
            <a:off x="3794224" y="3122105"/>
            <a:ext cx="1167539" cy="630425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768805" y="6079742"/>
            <a:ext cx="487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andara" panose="020E0502030303020204" pitchFamily="34" charset="0"/>
              </a:rPr>
              <a:t>Kim </a:t>
            </a:r>
            <a:r>
              <a:rPr lang="nl-NL" dirty="0" smtClean="0">
                <a:latin typeface="Candara" panose="020E0502030303020204" pitchFamily="34" charset="0"/>
              </a:rPr>
              <a:t>de </a:t>
            </a:r>
            <a:r>
              <a:rPr lang="nl-NL" dirty="0" smtClean="0">
                <a:latin typeface="Candara" panose="020E0502030303020204" pitchFamily="34" charset="0"/>
              </a:rPr>
              <a:t>Bie, </a:t>
            </a:r>
            <a:r>
              <a:rPr lang="nl-NL" dirty="0" smtClean="0">
                <a:latin typeface="Candara" panose="020E0502030303020204" pitchFamily="34" charset="0"/>
              </a:rPr>
              <a:t>Jeroen de </a:t>
            </a:r>
            <a:r>
              <a:rPr lang="nl-NL" dirty="0" smtClean="0">
                <a:latin typeface="Candara" panose="020E0502030303020204" pitchFamily="34" charset="0"/>
              </a:rPr>
              <a:t>Jong &amp; Rik Volger</a:t>
            </a:r>
            <a:endParaRPr lang="nl-NL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Universiteit van Amsterdam, </a:t>
            </a:r>
            <a:r>
              <a:rPr lang="nl-NL" dirty="0" smtClean="0">
                <a:latin typeface="Candara" panose="020E0502030303020204" pitchFamily="34" charset="0"/>
              </a:rPr>
              <a:t>17 december 2015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617" y="5120262"/>
            <a:ext cx="1443733" cy="14365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00014" y="50347"/>
            <a:ext cx="60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1/34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6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75" y="1950283"/>
            <a:ext cx="5586708" cy="4680275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V1</a:t>
              </a:r>
              <a:endParaRPr lang="zh-CN" altLang="en-US" sz="40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60882" y="758053"/>
            <a:ext cx="618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u="sng" dirty="0" smtClean="0">
                <a:latin typeface="Candara" panose="020E0502030303020204" pitchFamily="34" charset="0"/>
              </a:rPr>
              <a:t>RESULTAAT</a:t>
            </a:r>
            <a:r>
              <a:rPr lang="nl-NL" altLang="zh-CN" sz="3600" dirty="0" smtClean="0">
                <a:latin typeface="Candara" panose="020E0502030303020204" pitchFamily="34" charset="0"/>
              </a:rPr>
              <a:t>:</a:t>
            </a:r>
            <a:r>
              <a:rPr lang="en-US" altLang="zh-CN" sz="3600" dirty="0" smtClean="0">
                <a:latin typeface="Candara" panose="020E0502030303020204" pitchFamily="34" charset="0"/>
              </a:rPr>
              <a:t> </a:t>
            </a:r>
            <a:r>
              <a:rPr lang="en-US" altLang="zh-CN" sz="3600" dirty="0" smtClean="0">
                <a:latin typeface="Candara" panose="020E0502030303020204" pitchFamily="34" charset="0"/>
              </a:rPr>
              <a:t>Semi brute force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-165929" y="2335493"/>
            <a:ext cx="7315200" cy="5120640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Resultaten: traag…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Wel eerste resultaat:</a:t>
            </a:r>
          </a:p>
          <a:p>
            <a:pPr lvl="1"/>
            <a:r>
              <a:rPr lang="nl-NL" dirty="0" err="1" smtClean="0">
                <a:latin typeface="Candara" panose="020E0502030303020204" pitchFamily="34" charset="0"/>
              </a:rPr>
              <a:t>Rajasthan</a:t>
            </a:r>
            <a:r>
              <a:rPr lang="nl-NL" dirty="0" smtClean="0">
                <a:latin typeface="Candara" panose="020E0502030303020204" pitchFamily="34" charset="0"/>
              </a:rPr>
              <a:t>, India</a:t>
            </a:r>
          </a:p>
          <a:p>
            <a:pPr lvl="1"/>
            <a:r>
              <a:rPr lang="nl-NL" dirty="0" smtClean="0">
                <a:latin typeface="Candara" panose="020E0502030303020204" pitchFamily="34" charset="0"/>
              </a:rPr>
              <a:t>4 kleuren </a:t>
            </a:r>
          </a:p>
          <a:p>
            <a:pPr marL="0" indent="0">
              <a:buNone/>
            </a:pP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31774" y="50347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729E48E-14B9-450A-8EB0-6B1D677D2169}" type="slidenum">
              <a:rPr lang="en-US" sz="2000" dirty="0">
                <a:latin typeface="Candara" panose="020E0502030303020204" pitchFamily="34" charset="0"/>
              </a:rPr>
              <a:t>10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V2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6" y="770554"/>
            <a:ext cx="640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u="sng" dirty="0" smtClean="0">
                <a:latin typeface="Candara" panose="020E0502030303020204" pitchFamily="34" charset="0"/>
              </a:rPr>
              <a:t>METHODE</a:t>
            </a:r>
            <a:r>
              <a:rPr lang="en-US" altLang="zh-CN" sz="3600" dirty="0" smtClean="0">
                <a:latin typeface="Candara" panose="020E0502030303020204" pitchFamily="34" charset="0"/>
              </a:rPr>
              <a:t>: Single Color priority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591081" y="1510115"/>
            <a:ext cx="7315200" cy="7146294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Heuristische </a:t>
            </a:r>
            <a:r>
              <a:rPr lang="nl-NL" dirty="0" err="1" smtClean="0">
                <a:latin typeface="Candara" panose="020E0502030303020204" pitchFamily="34" charset="0"/>
              </a:rPr>
              <a:t>depth</a:t>
            </a:r>
            <a:r>
              <a:rPr lang="nl-NL" dirty="0" smtClean="0">
                <a:latin typeface="Candara" panose="020E0502030303020204" pitchFamily="34" charset="0"/>
              </a:rPr>
              <a:t>-first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Nog maar 1 kleur over? Voorrang!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 voor 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31774" y="50347"/>
            <a:ext cx="694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E7B052C-E335-48E1-92C3-18018D5FEFAC}" type="slidenum">
              <a:rPr lang="en-US" sz="2000" dirty="0">
                <a:latin typeface="Candara" panose="020E0502030303020204" pitchFamily="34" charset="0"/>
              </a:rPr>
              <a:t>11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14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V2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70554"/>
            <a:ext cx="669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600" dirty="0" smtClean="0">
                <a:latin typeface="Candara" panose="020E0502030303020204" pitchFamily="34" charset="0"/>
              </a:rPr>
              <a:t>: Single Color priority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66967" y="20342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1</a:t>
            </a:r>
            <a:r>
              <a:rPr lang="nl-NL" baseline="30000" dirty="0" smtClean="0">
                <a:latin typeface="Candara" panose="020E0502030303020204" pitchFamily="34" charset="0"/>
              </a:rPr>
              <a:t>e</a:t>
            </a:r>
            <a:r>
              <a:rPr lang="nl-NL" dirty="0" smtClean="0">
                <a:latin typeface="Candara" panose="020E0502030303020204" pitchFamily="34" charset="0"/>
              </a:rPr>
              <a:t> snelheidstesten</a:t>
            </a:r>
          </a:p>
          <a:p>
            <a:pPr lvl="1"/>
            <a:r>
              <a:rPr lang="nl-NL" dirty="0" smtClean="0">
                <a:latin typeface="Candara" panose="020E0502030303020204" pitchFamily="34" charset="0"/>
              </a:rPr>
              <a:t>Resultaat voor kaart </a:t>
            </a:r>
            <a:r>
              <a:rPr lang="nl-NL" dirty="0" smtClean="0">
                <a:latin typeface="Candara" panose="020E0502030303020204" pitchFamily="34" charset="0"/>
              </a:rPr>
              <a:t>1: Rajasthan, </a:t>
            </a:r>
            <a:r>
              <a:rPr lang="nl-NL" dirty="0" smtClean="0">
                <a:latin typeface="Candara" panose="020E0502030303020204" pitchFamily="34" charset="0"/>
              </a:rPr>
              <a:t>India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2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0" y="2727540"/>
            <a:ext cx="4693021" cy="3502167"/>
          </a:xfrm>
          <a:prstGeom prst="rect">
            <a:avLst/>
          </a:prstGeom>
        </p:spPr>
      </p:pic>
      <p:pic>
        <p:nvPicPr>
          <p:cNvPr id="27" name="Afbeelding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19" y="3159462"/>
            <a:ext cx="3256960" cy="27285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431774" y="50347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D6C5F46-EF5C-4EAD-AA59-3FFE4097C4C1}" type="slidenum">
              <a:rPr lang="en-US" sz="2000" dirty="0">
                <a:latin typeface="Candara" panose="020E0502030303020204" pitchFamily="34" charset="0"/>
              </a:rPr>
              <a:t>12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522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u="sng" dirty="0" smtClean="0">
                <a:latin typeface="Candara" panose="020E0502030303020204" pitchFamily="34" charset="0"/>
              </a:rPr>
              <a:t>METHODE</a:t>
            </a:r>
            <a:r>
              <a:rPr lang="en-US" altLang="zh-CN" sz="3600" dirty="0" smtClean="0">
                <a:latin typeface="Candara" panose="020E0502030303020204" pitchFamily="34" charset="0"/>
              </a:rPr>
              <a:t>: </a:t>
            </a:r>
            <a:r>
              <a:rPr lang="en-US" altLang="zh-CN" sz="36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600" dirty="0" smtClean="0">
                <a:latin typeface="Candara" panose="020E0502030303020204" pitchFamily="34" charset="0"/>
              </a:rPr>
              <a:t> </a:t>
            </a:r>
            <a:r>
              <a:rPr lang="en-US" altLang="zh-CN" sz="3600" dirty="0" err="1" smtClean="0">
                <a:latin typeface="Candara" panose="020E0502030303020204" pitchFamily="34" charset="0"/>
              </a:rPr>
              <a:t>buren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Heuristische </a:t>
            </a:r>
            <a:r>
              <a:rPr lang="nl-NL" dirty="0" err="1" smtClean="0">
                <a:latin typeface="Candara" panose="020E0502030303020204" pitchFamily="34" charset="0"/>
              </a:rPr>
              <a:t>depth</a:t>
            </a:r>
            <a:r>
              <a:rPr lang="nl-NL" dirty="0" smtClean="0">
                <a:latin typeface="Candara" panose="020E0502030303020204" pitchFamily="34" charset="0"/>
              </a:rPr>
              <a:t>-first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Sorteren op aantal buren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Nog maar 1 kleur over? Voorrang!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 voor 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Werkt ook met netwerken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18126" y="50347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8D845C7-22C7-4DF7-910E-18ECA6044C26}" type="slidenum">
              <a:rPr lang="en-US" sz="2000" dirty="0">
                <a:latin typeface="Candara" panose="020E0502030303020204" pitchFamily="34" charset="0"/>
              </a:rPr>
              <a:t>13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4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1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1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1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31774" y="5034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E8BBC6-F413-40E4-A9E6-4103CB21F46A}" type="slidenum">
              <a:rPr lang="en-US" sz="2000" dirty="0">
                <a:latin typeface="Candara" panose="020E0502030303020204" pitchFamily="34" charset="0"/>
              </a:rPr>
              <a:t>14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10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1774" y="50347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BF64799-3C99-4784-B98E-0F443F5CADA3}" type="slidenum">
              <a:rPr lang="en-US" sz="2000" dirty="0">
                <a:latin typeface="Candara" panose="020E0502030303020204" pitchFamily="34" charset="0"/>
              </a:rPr>
              <a:t>15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19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1774" y="50347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99E06D0-6780-4BFC-BBF0-EEAC8B6CAC6D}" type="slidenum">
              <a:rPr lang="en-US" sz="2000" dirty="0">
                <a:latin typeface="Candara" panose="020E0502030303020204" pitchFamily="34" charset="0"/>
              </a:rPr>
              <a:t>16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8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20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1774" y="50347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0CDB7A-72D0-48B6-8D0E-B18090FB8073}" type="slidenum">
              <a:rPr lang="en-US" sz="2000" dirty="0">
                <a:latin typeface="Candara" panose="020E0502030303020204" pitchFamily="34" charset="0"/>
              </a:rPr>
              <a:t>17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36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6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7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31774" y="50347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8DDD27-83A4-4B76-AA7E-4C46680EF59F}" type="slidenum">
              <a:rPr lang="en-US" sz="2000" dirty="0">
                <a:latin typeface="Candara" panose="020E0502030303020204" pitchFamily="34" charset="0"/>
              </a:rPr>
              <a:t>18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37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1774" y="50347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D2A85DA-3F58-4375-8775-49E0150E8FBA}" type="slidenum">
              <a:rPr lang="en-US" sz="2000" dirty="0">
                <a:latin typeface="Candara" panose="020E0502030303020204" pitchFamily="34" charset="0"/>
              </a:rPr>
              <a:t>19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755554" y="1783492"/>
            <a:ext cx="3818241" cy="2807332"/>
            <a:chOff x="2755554" y="1388075"/>
            <a:chExt cx="3818241" cy="2807332"/>
          </a:xfrm>
        </p:grpSpPr>
        <p:grpSp>
          <p:nvGrpSpPr>
            <p:cNvPr id="19" name="组合 18"/>
            <p:cNvGrpSpPr/>
            <p:nvPr/>
          </p:nvGrpSpPr>
          <p:grpSpPr>
            <a:xfrm>
              <a:off x="2776148" y="1388075"/>
              <a:ext cx="3797647" cy="766119"/>
              <a:chOff x="2776148" y="1388075"/>
              <a:chExt cx="3797647" cy="766119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3369276" y="1388075"/>
                <a:ext cx="3204519" cy="766119"/>
              </a:xfrm>
              <a:prstGeom prst="rect">
                <a:avLst/>
              </a:prstGeom>
              <a:solidFill>
                <a:srgbClr val="0EB3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mtClean="0"/>
                  <a:t>   </a:t>
                </a:r>
                <a:endParaRPr lang="zh-CN" altLang="en-US" dirty="0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776148" y="1388075"/>
                <a:ext cx="766119" cy="766119"/>
              </a:xfrm>
              <a:prstGeom prst="ellipse">
                <a:avLst/>
              </a:prstGeom>
              <a:solidFill>
                <a:srgbClr val="10B349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latin typeface="Candara" panose="020E0502030303020204" pitchFamily="34" charset="0"/>
                  </a:rPr>
                  <a:t>1</a:t>
                </a:r>
                <a:endParaRPr lang="zh-CN" altLang="en-US" sz="3200" dirty="0"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776149" y="2459059"/>
              <a:ext cx="3797646" cy="769486"/>
              <a:chOff x="2776149" y="2459059"/>
              <a:chExt cx="3797646" cy="76948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3369276" y="2459059"/>
                <a:ext cx="3204519" cy="766119"/>
              </a:xfrm>
              <a:prstGeom prst="rect">
                <a:avLst/>
              </a:prstGeom>
              <a:solidFill>
                <a:srgbClr val="94C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776149" y="2462426"/>
                <a:ext cx="766119" cy="766119"/>
              </a:xfrm>
              <a:prstGeom prst="ellipse">
                <a:avLst/>
              </a:prstGeom>
              <a:solidFill>
                <a:srgbClr val="94CF5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latin typeface="Candara" panose="020E0502030303020204" pitchFamily="34" charset="0"/>
                  </a:rPr>
                  <a:t>2</a:t>
                </a:r>
                <a:endParaRPr lang="zh-CN" altLang="en-US" dirty="0"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755554" y="3407338"/>
              <a:ext cx="3797645" cy="788069"/>
              <a:chOff x="2755554" y="3407338"/>
              <a:chExt cx="3797645" cy="78806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348680" y="3429288"/>
                <a:ext cx="3204519" cy="76611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55554" y="3407338"/>
                <a:ext cx="766119" cy="76611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latin typeface="Candara" panose="020E0502030303020204" pitchFamily="34" charset="0"/>
                  </a:rPr>
                  <a:t>3</a:t>
                </a: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3577246" y="1935718"/>
            <a:ext cx="259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Probleemstelling</a:t>
            </a:r>
            <a:endParaRPr lang="zh-CN" altLang="en-US" sz="2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68063" y="3006702"/>
            <a:ext cx="3225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Methodes</a:t>
            </a:r>
            <a:r>
              <a:rPr lang="en-US" altLang="zh-CN" sz="2400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  <a:r>
              <a:rPr lang="en-US" altLang="zh-CN" sz="2400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resultaten</a:t>
            </a:r>
            <a:endParaRPr lang="zh-CN" altLang="en-US" sz="2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7964" y="3976931"/>
            <a:ext cx="2376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Conclusie</a:t>
            </a:r>
            <a:endParaRPr lang="zh-CN" altLang="en-US" sz="2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31740" y="38608"/>
            <a:ext cx="1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I</a:t>
            </a:r>
            <a:r>
              <a:rPr lang="en-US" altLang="zh-CN" sz="2800" dirty="0" smtClean="0">
                <a:solidFill>
                  <a:schemeClr val="bg1"/>
                </a:solidFill>
                <a:latin typeface="Candara" panose="020E0502030303020204" pitchFamily="34" charset="0"/>
              </a:rPr>
              <a:t>NHOUD</a:t>
            </a:r>
            <a:endParaRPr lang="zh-CN" altLang="en-US" sz="28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00014" y="50347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2</a:t>
            </a:r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51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18126" y="50347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9F7195-CBAB-4796-9ADE-363D7F6BAA61}" type="slidenum">
              <a:rPr lang="en-US" sz="2000" dirty="0">
                <a:latin typeface="Candara" panose="020E0502030303020204" pitchFamily="34" charset="0"/>
              </a:rPr>
              <a:t>20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17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71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1774" y="50347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AFFF92D-AB3B-4D64-A24D-1287E64728D6}" type="slidenum">
              <a:rPr lang="en-US" sz="2000" dirty="0">
                <a:latin typeface="Candara" panose="020E0502030303020204" pitchFamily="34" charset="0"/>
              </a:rPr>
              <a:t>21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82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6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7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18126" y="50347"/>
            <a:ext cx="752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18B1AF3-2B0E-428C-8190-78A0B491D6D3}" type="slidenum">
              <a:rPr lang="en-US" sz="2000" dirty="0">
                <a:latin typeface="Candara" panose="020E0502030303020204" pitchFamily="34" charset="0"/>
              </a:rPr>
              <a:t>22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82</a:t>
            </a:r>
            <a:endParaRPr lang="zh-CN" altLang="en-US" sz="2400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391297" y="10048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94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18126" y="50347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9A8A345-17CB-4A59-9821-8B245DB92A68}" type="slidenum">
              <a:rPr lang="en-US" sz="2000" dirty="0">
                <a:latin typeface="Candara" panose="020E0502030303020204" pitchFamily="34" charset="0"/>
              </a:rPr>
              <a:t>23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37" y="1947967"/>
            <a:ext cx="5586708" cy="4680275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6" y="797850"/>
            <a:ext cx="5097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Kaarten: </a:t>
            </a:r>
            <a:r>
              <a:rPr lang="nl-NL" dirty="0" err="1" smtClean="0">
                <a:latin typeface="Candara" panose="020E0502030303020204" pitchFamily="34" charset="0"/>
              </a:rPr>
              <a:t>Rajasthan</a:t>
            </a:r>
            <a:r>
              <a:rPr lang="nl-NL" dirty="0" smtClean="0">
                <a:latin typeface="Candara" panose="020E0502030303020204" pitchFamily="34" charset="0"/>
              </a:rPr>
              <a:t>, Indië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4 kleuren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18126" y="50347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A7A97AC-CE88-4E7E-80E8-6572CC012596}" type="slidenum">
              <a:rPr lang="en-US" sz="2000" dirty="0">
                <a:latin typeface="Candara" panose="020E0502030303020204" pitchFamily="34" charset="0"/>
              </a:rPr>
              <a:t>24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00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6" y="797850"/>
            <a:ext cx="526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Kaarten: Spanje         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9" y="2385526"/>
            <a:ext cx="5334945" cy="441465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31774" y="50347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F2D31F2-00EF-481B-AE84-BA7F64E6BB3D}" type="slidenum">
              <a:rPr lang="en-US" sz="2000" dirty="0">
                <a:latin typeface="Candara" panose="020E0502030303020204" pitchFamily="34" charset="0"/>
              </a:rPr>
              <a:t>25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98" y="2317085"/>
            <a:ext cx="6708365" cy="4205157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11498"/>
            <a:ext cx="4606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Kaarten: Pennsylvania, USA    </a:t>
            </a:r>
          </a:p>
          <a:p>
            <a:pPr marL="0" indent="0">
              <a:buNone/>
            </a:pPr>
            <a:r>
              <a:rPr lang="nl-NL" dirty="0" smtClean="0">
                <a:latin typeface="Candara" panose="020E0502030303020204" pitchFamily="34" charset="0"/>
              </a:rPr>
              <a:t>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31774" y="50347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BEEAEF4-83A1-4076-9476-95FB8DCE5343}" type="slidenum">
              <a:rPr lang="en-US" sz="2000" smtClean="0">
                <a:latin typeface="Candara" panose="020E0502030303020204" pitchFamily="34" charset="0"/>
              </a:rPr>
              <a:t>26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85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>
                <a:latin typeface="Candara" panose="020E0502030303020204" pitchFamily="34" charset="0"/>
              </a:rPr>
              <a:t>Netwerk 1               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914" y="2100538"/>
            <a:ext cx="5262821" cy="470038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31774" y="50347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4D96FB9-5FA7-4122-8B42-4E6052C586A8}" type="slidenum">
              <a:rPr lang="en-US" sz="2000" dirty="0">
                <a:latin typeface="Candara" panose="020E0502030303020204" pitchFamily="34" charset="0"/>
              </a:rPr>
              <a:t>27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1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90887"/>
            <a:ext cx="5192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73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Netwerk 2                        3 kleuren</a:t>
            </a:r>
          </a:p>
          <a:p>
            <a:endParaRPr lang="nl-NL" dirty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Input netwerk2 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63534" y="50347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4CF2A9-E3E1-44A0-AD92-D4A30A913F9C}" type="slidenum">
              <a:rPr lang="en-US" sz="2000" dirty="0">
                <a:latin typeface="Candara" panose="020E0502030303020204" pitchFamily="34" charset="0"/>
              </a:rPr>
              <a:t>28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0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507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11160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>
                <a:latin typeface="Candara" panose="020E0502030303020204" pitchFamily="34" charset="0"/>
              </a:rPr>
              <a:t>Netwerk 3 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35" y="2227210"/>
            <a:ext cx="5447060" cy="448391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377182" y="50347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D1144E8-A0C8-414A-8E0A-529721A766FB}" type="slidenum">
              <a:rPr lang="en-US" sz="2000" smtClean="0">
                <a:latin typeface="Candara" panose="020E0502030303020204" pitchFamily="34" charset="0"/>
              </a:rPr>
              <a:t>29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2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B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445357"/>
            <a:ext cx="121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Candara" panose="020E0502030303020204" pitchFamily="34" charset="0"/>
              </a:rPr>
              <a:t>1</a:t>
            </a:r>
            <a:endParaRPr lang="zh-CN" altLang="en-US" sz="88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Probleemstelling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0014" y="50347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3</a:t>
            </a:r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V4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38896" y="797850"/>
            <a:ext cx="7297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METHODE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Toepassen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controle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theorie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Begin bij onderschatting m.b.v. </a:t>
            </a:r>
            <a:r>
              <a:rPr lang="nl-NL" dirty="0" smtClean="0">
                <a:latin typeface="Candara" panose="020E0502030303020204" pitchFamily="34" charset="0"/>
              </a:rPr>
              <a:t>controle </a:t>
            </a:r>
            <a:r>
              <a:rPr lang="nl-NL" dirty="0" smtClean="0">
                <a:latin typeface="Candara" panose="020E0502030303020204" pitchFamily="34" charset="0"/>
              </a:rPr>
              <a:t>methode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Sorteren op aantal buren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Nog maar 1 kleur over? Voorrang!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 voor 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 smtClean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63534" y="50347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ED8240E-F465-4DC7-AF25-25BE3B2904EF}" type="slidenum">
              <a:rPr lang="en-US" sz="2000" smtClean="0">
                <a:latin typeface="Candara" panose="020E0502030303020204" pitchFamily="34" charset="0"/>
              </a:rPr>
              <a:t>30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V4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54069" y="790887"/>
            <a:ext cx="754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>
                <a:latin typeface="Candara" panose="020E0502030303020204" pitchFamily="34" charset="0"/>
              </a:rPr>
              <a:t>: </a:t>
            </a:r>
            <a:r>
              <a:rPr lang="en-US" altLang="zh-CN" sz="3200" dirty="0" err="1">
                <a:latin typeface="Candara" panose="020E0502030303020204" pitchFamily="34" charset="0"/>
              </a:rPr>
              <a:t>Toepassen</a:t>
            </a:r>
            <a:r>
              <a:rPr lang="en-US" altLang="zh-CN" sz="3200" dirty="0">
                <a:latin typeface="Candara" panose="020E0502030303020204" pitchFamily="34" charset="0"/>
              </a:rPr>
              <a:t> </a:t>
            </a:r>
            <a:r>
              <a:rPr lang="en-US" altLang="zh-CN" sz="3200" dirty="0" err="1">
                <a:latin typeface="Candara" panose="020E0502030303020204" pitchFamily="34" charset="0"/>
              </a:rPr>
              <a:t>controle</a:t>
            </a:r>
            <a:r>
              <a:rPr lang="en-US" altLang="zh-CN" sz="3200" dirty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theorie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Ondanks vertragingen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Tijdsresultaten.</a:t>
            </a:r>
          </a:p>
          <a:p>
            <a:endParaRPr lang="nl-NL" dirty="0">
              <a:latin typeface="Candara" panose="020E0502030303020204" pitchFamily="34" charset="0"/>
            </a:endParaRPr>
          </a:p>
          <a:p>
            <a:endParaRPr lang="nl-NL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[</a:t>
            </a:r>
            <a:r>
              <a:rPr lang="nl-NL" dirty="0" err="1" smtClean="0">
                <a:latin typeface="Candara" panose="020E0502030303020204" pitchFamily="34" charset="0"/>
              </a:rPr>
              <a:t>tijds</a:t>
            </a:r>
            <a:r>
              <a:rPr lang="nl-NL" dirty="0" smtClean="0">
                <a:latin typeface="Candara" panose="020E0502030303020204" pitchFamily="34" charset="0"/>
              </a:rPr>
              <a:t> </a:t>
            </a:r>
            <a:r>
              <a:rPr lang="nl-NL" dirty="0" err="1" smtClean="0">
                <a:latin typeface="Candara" panose="020E0502030303020204" pitchFamily="34" charset="0"/>
              </a:rPr>
              <a:t>inport</a:t>
            </a:r>
            <a:r>
              <a:rPr lang="nl-NL" dirty="0" smtClean="0">
                <a:latin typeface="Candara" panose="020E0502030303020204" pitchFamily="34" charset="0"/>
              </a:rPr>
              <a:t> hier] 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31774" y="50347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ECF8A54-CCC8-4C58-B102-DBA83D2D911E}" type="slidenum">
              <a:rPr lang="en-US" sz="2000" dirty="0">
                <a:latin typeface="Candara" panose="020E0502030303020204" pitchFamily="34" charset="0"/>
              </a:rPr>
              <a:t>31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96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377117"/>
            <a:ext cx="121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Candara" panose="020E0502030303020204" pitchFamily="34" charset="0"/>
              </a:rPr>
              <a:t>3</a:t>
            </a:r>
            <a:endParaRPr lang="zh-CN" altLang="en-US" sz="115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Conclusie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31774" y="50347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0FBAD87-4EA1-46A0-85FF-066B1F19368A}" type="slidenum">
              <a:rPr lang="en-US" sz="2000" dirty="0">
                <a:latin typeface="Candara" panose="020E0502030303020204" pitchFamily="34" charset="0"/>
              </a:rPr>
              <a:t>32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97850"/>
            <a:ext cx="4000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Conclusie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57587" y="3310515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andara" panose="020E0502030303020204" pitchFamily="34" charset="0"/>
              </a:rPr>
              <a:t>Algoritme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werkt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snel</a:t>
            </a:r>
            <a:r>
              <a:rPr lang="en-US" dirty="0" smtClean="0">
                <a:latin typeface="Candara" panose="020E0502030303020204" pitchFamily="34" charset="0"/>
              </a:rPr>
              <a:t>  </a:t>
            </a:r>
          </a:p>
          <a:p>
            <a:r>
              <a:rPr lang="en-US" dirty="0" err="1" smtClean="0">
                <a:latin typeface="Candara" panose="020E0502030303020204" pitchFamily="34" charset="0"/>
              </a:rPr>
              <a:t>Toepassing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buiten</a:t>
            </a:r>
            <a:r>
              <a:rPr lang="en-US" dirty="0" smtClean="0">
                <a:latin typeface="Candara" panose="020E0502030303020204" pitchFamily="34" charset="0"/>
              </a:rPr>
              <a:t> de </a:t>
            </a:r>
            <a:r>
              <a:rPr lang="en-US" dirty="0">
                <a:latin typeface="Candara" panose="020E0502030303020204" pitchFamily="34" charset="0"/>
              </a:rPr>
              <a:t>casus</a:t>
            </a:r>
          </a:p>
          <a:p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31774" y="50347"/>
            <a:ext cx="764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42D8557-C50B-42C8-91B8-082295E82690}" type="slidenum">
              <a:rPr lang="en-US" sz="2000" dirty="0">
                <a:latin typeface="Candara" panose="020E0502030303020204" pitchFamily="34" charset="0"/>
              </a:rPr>
              <a:t>33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alphaModFix amt="8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reflection endPos="0" dist="50800" dir="5400000" sy="-100000" algn="bl" rotWithShape="0"/>
          </a:effectLst>
        </p:spPr>
      </p:pic>
      <p:sp>
        <p:nvSpPr>
          <p:cNvPr id="13" name="Afgeronde rechthoek 12"/>
          <p:cNvSpPr/>
          <p:nvPr/>
        </p:nvSpPr>
        <p:spPr>
          <a:xfrm>
            <a:off x="1694447" y="545993"/>
            <a:ext cx="5755105" cy="1556019"/>
          </a:xfrm>
          <a:prstGeom prst="roundRect">
            <a:avLst/>
          </a:prstGeom>
          <a:solidFill>
            <a:srgbClr val="F5F5F5"/>
          </a:solidFill>
          <a:ln>
            <a:solidFill>
              <a:srgbClr val="B1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381340" y="662282"/>
            <a:ext cx="438132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Opmerkingen</a:t>
            </a:r>
            <a:r>
              <a:rPr lang="en-US" altLang="zh-CN" sz="4000" b="1" dirty="0" smtClean="0">
                <a:latin typeface="Candara" panose="020E0502030303020204" pitchFamily="34" charset="0"/>
              </a:rPr>
              <a:t>, tips </a:t>
            </a:r>
          </a:p>
          <a:p>
            <a:pPr algn="ctr"/>
            <a:r>
              <a:rPr lang="en-US" altLang="zh-CN" sz="4000" b="1" dirty="0" smtClean="0">
                <a:latin typeface="Candara" panose="020E0502030303020204" pitchFamily="34" charset="0"/>
              </a:rPr>
              <a:t>en </a:t>
            </a:r>
            <a:r>
              <a:rPr lang="en-US" altLang="zh-CN" sz="4000" b="1" dirty="0" err="1" smtClean="0">
                <a:latin typeface="Candara" panose="020E0502030303020204" pitchFamily="34" charset="0"/>
              </a:rPr>
              <a:t>vragen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31774" y="50347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DE18464-E1A4-4F57-9DF6-F93EB561C117}" type="slidenum">
              <a:rPr lang="en-US" sz="2000" dirty="0">
                <a:latin typeface="Candara" panose="020E0502030303020204" pitchFamily="34" charset="0"/>
              </a:rPr>
              <a:t>34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72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70554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Probleemstelling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2582653" y="662240"/>
            <a:ext cx="2722042" cy="616984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ndara" panose="020E0502030303020204" pitchFamily="34" charset="0"/>
              </a:rPr>
              <a:t>Contrast </a:t>
            </a:r>
            <a:r>
              <a:rPr lang="en-US" dirty="0" err="1" smtClean="0">
                <a:latin typeface="Candara" panose="020E0502030303020204" pitchFamily="34" charset="0"/>
              </a:rPr>
              <a:t>tussen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gebieden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err="1" smtClean="0">
                <a:latin typeface="Candara" panose="020E0502030303020204" pitchFamily="34" charset="0"/>
              </a:rPr>
              <a:t>Efficientie</a:t>
            </a:r>
            <a:r>
              <a:rPr lang="en-US" dirty="0" smtClean="0">
                <a:latin typeface="Candara" panose="020E0502030303020204" pitchFamily="34" charset="0"/>
              </a:rPr>
              <a:t>: </a:t>
            </a:r>
            <a:r>
              <a:rPr lang="en-US" dirty="0" err="1" smtClean="0">
                <a:latin typeface="Candara" panose="020E0502030303020204" pitchFamily="34" charset="0"/>
              </a:rPr>
              <a:t>zo</a:t>
            </a:r>
            <a:r>
              <a:rPr lang="en-US" dirty="0" smtClean="0">
                <a:latin typeface="Candara" panose="020E0502030303020204" pitchFamily="34" charset="0"/>
              </a:rPr>
              <a:t> min </a:t>
            </a:r>
            <a:r>
              <a:rPr lang="en-US" dirty="0" err="1" smtClean="0">
                <a:latin typeface="Candara" panose="020E0502030303020204" pitchFamily="34" charset="0"/>
              </a:rPr>
              <a:t>mogelijk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kleuren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smtClean="0">
                <a:latin typeface="Candara" panose="020E0502030303020204" pitchFamily="34" charset="0"/>
              </a:rPr>
              <a:t>4 Color Theorem (1870 – 1976)</a:t>
            </a:r>
          </a:p>
          <a:p>
            <a:r>
              <a:rPr lang="en-US" dirty="0" err="1" smtClean="0">
                <a:latin typeface="Candara" panose="020E0502030303020204" pitchFamily="34" charset="0"/>
              </a:rPr>
              <a:t>Netwerken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6" name="Picture 2" descr="August Ferdinand Möbiu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" b="16119"/>
          <a:stretch/>
        </p:blipFill>
        <p:spPr bwMode="auto">
          <a:xfrm>
            <a:off x="6429767" y="1938667"/>
            <a:ext cx="245349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00014" y="50347"/>
            <a:ext cx="65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4</a:t>
            </a:r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0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Toestandsruimte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</p:spPr>
            <p:txBody>
              <a:bodyPr vert="eaVert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nl-NL" dirty="0" smtClean="0">
                    <a:latin typeface="Candara" panose="020E0502030303020204" pitchFamily="34" charset="0"/>
                  </a:rPr>
                  <a:t>Kleuren </a:t>
                </a:r>
                <a:r>
                  <a:rPr lang="nl-NL" dirty="0">
                    <a:latin typeface="Candara" panose="020E0502030303020204" pitchFamily="34" charset="0"/>
                  </a:rPr>
                  <a:t>= K</a:t>
                </a:r>
              </a:p>
              <a:p>
                <a:r>
                  <a:rPr lang="nl-NL" dirty="0" smtClean="0">
                    <a:latin typeface="Candara" panose="020E0502030303020204" pitchFamily="34" charset="0"/>
                  </a:rPr>
                  <a:t>Gebieden </a:t>
                </a:r>
                <a:r>
                  <a:rPr lang="nl-NL" dirty="0">
                    <a:latin typeface="Candara" panose="020E0502030303020204" pitchFamily="34" charset="0"/>
                  </a:rPr>
                  <a:t>= G</a:t>
                </a:r>
              </a:p>
              <a:p>
                <a:r>
                  <a:rPr lang="nl-NL" dirty="0" smtClean="0">
                    <a:latin typeface="Candara" panose="020E0502030303020204" pitchFamily="34" charset="0"/>
                  </a:rPr>
                  <a:t>Mogelijkheden </a:t>
                </a:r>
                <a:r>
                  <a:rPr lang="nl-NL" dirty="0">
                    <a:latin typeface="Candara" panose="020E0502030303020204" pitchFamily="34" charset="0"/>
                  </a:rPr>
                  <a:t>= </a:t>
                </a:r>
                <a:r>
                  <a:rPr lang="en-US" dirty="0" smtClean="0">
                    <a:latin typeface="Candara" panose="020E0502030303020204" pitchFamily="34" charset="0"/>
                  </a:rPr>
                  <a:t>K</a:t>
                </a:r>
                <a:r>
                  <a:rPr lang="en-US" baseline="30000" dirty="0" smtClean="0">
                    <a:latin typeface="Candara" panose="020E0502030303020204" pitchFamily="34" charset="0"/>
                  </a:rPr>
                  <a:t>G</a:t>
                </a:r>
                <a:endParaRPr lang="nl-NL" dirty="0">
                  <a:latin typeface="Candara" panose="020E0502030303020204" pitchFamily="34" charset="0"/>
                </a:endParaRPr>
              </a:p>
              <a:p>
                <a:endParaRPr lang="en-US" dirty="0" smtClean="0">
                  <a:latin typeface="Candara" panose="020E0502030303020204" pitchFamily="34" charset="0"/>
                </a:endParaRPr>
              </a:p>
              <a:p>
                <a:r>
                  <a:rPr lang="en-US" sz="2400" dirty="0" err="1" smtClean="0">
                    <a:latin typeface="Candara" panose="020E0502030303020204" pitchFamily="34" charset="0"/>
                  </a:rPr>
                  <a:t>Voor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kaart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2 (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Spanje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): G = 47</a:t>
                </a:r>
              </a:p>
              <a:p>
                <a:r>
                  <a:rPr lang="en-US" sz="2400" dirty="0" err="1" smtClean="0">
                    <a:latin typeface="Candara" panose="020E0502030303020204" pitchFamily="34" charset="0"/>
                  </a:rPr>
                  <a:t>Bij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4 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kleuren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=2 ∗</m:t>
                    </m:r>
                    <m:sSup>
                      <m:sSupPr>
                        <m:ctrlPr>
                          <a:rPr lang="nl-N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endParaRPr lang="en-US" sz="2400" dirty="0" smtClean="0">
                  <a:latin typeface="Candara" panose="020E0502030303020204" pitchFamily="34" charset="0"/>
                </a:endParaRPr>
              </a:p>
              <a:p>
                <a:r>
                  <a:rPr lang="en-US" sz="2400" dirty="0" err="1" smtClean="0">
                    <a:latin typeface="Candara" panose="020E0502030303020204" pitchFamily="34" charset="0"/>
                  </a:rPr>
                  <a:t>Bij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5 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kleuren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=7 ∗ </m:t>
                    </m:r>
                    <m:sSup>
                      <m:sSupPr>
                        <m:ctrlPr>
                          <a:rPr lang="nl-N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endParaRPr lang="en-US" dirty="0" smtClean="0">
                  <a:latin typeface="Candara" panose="020E0502030303020204" pitchFamily="34" charset="0"/>
                </a:endParaRPr>
              </a:p>
              <a:p>
                <a:endParaRPr lang="en-US" dirty="0">
                  <a:latin typeface="Candara" panose="020E0502030303020204" pitchFamily="34" charset="0"/>
                </a:endParaRPr>
              </a:p>
              <a:p>
                <a:r>
                  <a:rPr lang="en-US" dirty="0" err="1" smtClean="0">
                    <a:latin typeface="Candara" panose="020E0502030303020204" pitchFamily="34" charset="0"/>
                  </a:rPr>
                  <a:t>Heuristiek</a:t>
                </a:r>
                <a:r>
                  <a:rPr lang="en-US" dirty="0" smtClean="0">
                    <a:latin typeface="Candara" panose="020E0502030303020204" pitchFamily="34" charset="0"/>
                  </a:rPr>
                  <a:t> </a:t>
                </a:r>
                <a:r>
                  <a:rPr lang="en-US" dirty="0" err="1" smtClean="0">
                    <a:latin typeface="Candara" panose="020E0502030303020204" pitchFamily="34" charset="0"/>
                  </a:rPr>
                  <a:t>probleem</a:t>
                </a:r>
                <a:r>
                  <a:rPr lang="en-US" dirty="0" smtClean="0">
                    <a:latin typeface="Candara" panose="020E0502030303020204" pitchFamily="34" charset="0"/>
                  </a:rPr>
                  <a:t>!</a:t>
                </a:r>
                <a:endParaRPr lang="en-US" dirty="0">
                  <a:latin typeface="Candara" panose="020E0502030303020204" pitchFamily="34" charset="0"/>
                </a:endParaRPr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  <a:blipFill rotWithShape="0">
                <a:blip r:embed="rId3"/>
                <a:stretch>
                  <a:fillRect l="-3095" t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://www.unoosa.org/res/timeline/index_html/space-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35"/>
          <a:stretch/>
        </p:blipFill>
        <p:spPr bwMode="auto">
          <a:xfrm>
            <a:off x="5894279" y="852442"/>
            <a:ext cx="266132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00014" y="50347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5/34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Aanpak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12044" y="2875086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andara" panose="020E0502030303020204" pitchFamily="34" charset="0"/>
              </a:rPr>
              <a:t>Gegevens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inladen</a:t>
            </a:r>
            <a:r>
              <a:rPr lang="en-US" dirty="0" smtClean="0">
                <a:latin typeface="Candara" panose="020E0502030303020204" pitchFamily="34" charset="0"/>
              </a:rPr>
              <a:t> met CSV</a:t>
            </a:r>
          </a:p>
          <a:p>
            <a:r>
              <a:rPr lang="en-US" dirty="0" smtClean="0">
                <a:latin typeface="Candara" panose="020E0502030303020204" pitchFamily="34" charset="0"/>
              </a:rPr>
              <a:t>Python</a:t>
            </a:r>
          </a:p>
          <a:p>
            <a:r>
              <a:rPr lang="en-US" dirty="0" smtClean="0">
                <a:latin typeface="Candara" panose="020E0502030303020204" pitchFamily="34" charset="0"/>
              </a:rPr>
              <a:t>Elk land is </a:t>
            </a:r>
            <a:r>
              <a:rPr lang="en-US" dirty="0" err="1" smtClean="0">
                <a:latin typeface="Candara" panose="020E0502030303020204" pitchFamily="34" charset="0"/>
              </a:rPr>
              <a:t>een</a:t>
            </a:r>
            <a:r>
              <a:rPr lang="en-US" dirty="0" smtClean="0">
                <a:latin typeface="Candara" panose="020E0502030303020204" pitchFamily="34" charset="0"/>
              </a:rPr>
              <a:t> object</a:t>
            </a:r>
          </a:p>
          <a:p>
            <a:pPr lvl="1"/>
            <a:r>
              <a:rPr lang="en-US" sz="2600" dirty="0" err="1" smtClean="0">
                <a:latin typeface="Candara" panose="020E0502030303020204" pitchFamily="34" charset="0"/>
              </a:rPr>
              <a:t>Buurlanden</a:t>
            </a:r>
            <a:endParaRPr lang="en-US" sz="2600" dirty="0" smtClean="0">
              <a:latin typeface="Candara" panose="020E0502030303020204" pitchFamily="34" charset="0"/>
            </a:endParaRPr>
          </a:p>
          <a:p>
            <a:pPr lvl="1"/>
            <a:r>
              <a:rPr lang="en-US" sz="2600" dirty="0" err="1" smtClean="0">
                <a:latin typeface="Candara" panose="020E0502030303020204" pitchFamily="34" charset="0"/>
              </a:rPr>
              <a:t>Mogelijke</a:t>
            </a:r>
            <a:r>
              <a:rPr lang="en-US" sz="2600" dirty="0" smtClean="0">
                <a:latin typeface="Candara" panose="020E0502030303020204" pitchFamily="34" charset="0"/>
              </a:rPr>
              <a:t> </a:t>
            </a:r>
            <a:r>
              <a:rPr lang="en-US" sz="2600" dirty="0" err="1" smtClean="0">
                <a:latin typeface="Candara" panose="020E0502030303020204" pitchFamily="34" charset="0"/>
              </a:rPr>
              <a:t>kleuren</a:t>
            </a:r>
            <a:endParaRPr lang="en-US" sz="2600" dirty="0" smtClean="0">
              <a:latin typeface="Candara" panose="020E0502030303020204" pitchFamily="34" charset="0"/>
            </a:endParaRPr>
          </a:p>
          <a:p>
            <a:pPr lvl="1"/>
            <a:r>
              <a:rPr lang="en-US" sz="2600" dirty="0" smtClean="0">
                <a:latin typeface="Candara" panose="020E0502030303020204" pitchFamily="34" charset="0"/>
              </a:rPr>
              <a:t>Is het land al </a:t>
            </a:r>
            <a:r>
              <a:rPr lang="en-US" sz="2600" dirty="0" err="1" smtClean="0">
                <a:latin typeface="Candara" panose="020E0502030303020204" pitchFamily="34" charset="0"/>
              </a:rPr>
              <a:t>gekleurd</a:t>
            </a:r>
            <a:endParaRPr lang="en-US" sz="2600" dirty="0">
              <a:latin typeface="Candara" panose="020E0502030303020204" pitchFamily="34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860" y="203392"/>
            <a:ext cx="2408959" cy="221005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860" y="2610382"/>
            <a:ext cx="2408959" cy="203574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799" y="4843059"/>
            <a:ext cx="3047082" cy="18053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00014" y="50347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235D2C-3E95-45BF-9CBE-A21B1A492F0F}" type="slidenum">
              <a:rPr lang="en-US" sz="2000" dirty="0">
                <a:latin typeface="Candara" panose="020E0502030303020204" pitchFamily="34" charset="0"/>
              </a:rPr>
              <a:t>6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03" y="2373121"/>
            <a:ext cx="3447221" cy="4191225"/>
          </a:xfrm>
          <a:prstGeom prst="rect">
            <a:avLst/>
          </a:prstGeom>
        </p:spPr>
      </p:pic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Controle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57588" y="2871603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andara" panose="020E0502030303020204" pitchFamily="34" charset="0"/>
              </a:rPr>
              <a:t>Patronen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ontdekken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err="1" smtClean="0">
                <a:latin typeface="Candara" panose="020E0502030303020204" pitchFamily="34" charset="0"/>
              </a:rPr>
              <a:t>Oneven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aantal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geeft</a:t>
            </a:r>
            <a:r>
              <a:rPr lang="en-US" dirty="0" smtClean="0">
                <a:latin typeface="Candara" panose="020E0502030303020204" pitchFamily="34" charset="0"/>
              </a:rPr>
              <a:t> 4 </a:t>
            </a:r>
            <a:r>
              <a:rPr lang="en-US" dirty="0" err="1" smtClean="0">
                <a:latin typeface="Candara" panose="020E0502030303020204" pitchFamily="34" charset="0"/>
              </a:rPr>
              <a:t>kleuren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endParaRPr lang="en-US" sz="2600" dirty="0">
              <a:latin typeface="Candara" panose="020E05020303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20" y="3217783"/>
            <a:ext cx="3924300" cy="2501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00014" y="50347"/>
            <a:ext cx="636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00430A5-DE29-4E64-B295-F15A420B0522}" type="slidenum">
              <a:rPr lang="en-US" sz="2000" smtClean="0">
                <a:latin typeface="Candara" panose="020E0502030303020204" pitchFamily="34" charset="0"/>
              </a:rPr>
              <a:t>7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13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488888"/>
            <a:ext cx="121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Candara" panose="020E0502030303020204" pitchFamily="34" charset="0"/>
              </a:rPr>
              <a:t>2</a:t>
            </a:r>
            <a:endParaRPr lang="zh-CN" altLang="en-US" sz="115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Methodes</a:t>
            </a:r>
            <a:r>
              <a:rPr lang="en-US" altLang="zh-CN" sz="40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</a:p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Resultaten</a:t>
            </a:r>
            <a:endParaRPr lang="en-US" altLang="zh-CN" sz="4000" b="1" dirty="0" smtClean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0014" y="50347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250B815-FA2C-448B-9DEE-F82232532369}" type="slidenum">
              <a:rPr lang="en-US" sz="2000" dirty="0">
                <a:latin typeface="Candara" panose="020E0502030303020204" pitchFamily="34" charset="0"/>
              </a:rPr>
              <a:t>8</a:t>
            </a:fld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7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V1</a:t>
              </a:r>
              <a:endParaRPr lang="zh-CN" altLang="en-US" sz="40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58053"/>
            <a:ext cx="579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u="sng" dirty="0" smtClean="0">
                <a:latin typeface="Candara" panose="020E0502030303020204" pitchFamily="34" charset="0"/>
              </a:rPr>
              <a:t>METHODE</a:t>
            </a:r>
            <a:r>
              <a:rPr lang="nl-NL" altLang="zh-CN" sz="3600" dirty="0" smtClean="0">
                <a:latin typeface="Candara" panose="020E0502030303020204" pitchFamily="34" charset="0"/>
              </a:rPr>
              <a:t>: </a:t>
            </a:r>
            <a:r>
              <a:rPr lang="nl-NL" altLang="zh-CN" sz="3600" dirty="0" smtClean="0">
                <a:latin typeface="Candara" panose="020E0502030303020204" pitchFamily="34" charset="0"/>
              </a:rPr>
              <a:t>Semi brute force                   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 rot="16200000">
            <a:off x="652815" y="1909118"/>
            <a:ext cx="7315200" cy="6684484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10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Depth-first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Landvolgorde: random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kleuren-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 smtClean="0">
              <a:latin typeface="Candara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00014" y="50347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9</a:t>
            </a:r>
            <a:r>
              <a:rPr lang="en-US" sz="2000" dirty="0" smtClean="0">
                <a:latin typeface="Candara" panose="020E0502030303020204" pitchFamily="34" charset="0"/>
              </a:rPr>
              <a:t>/34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AA1CBBF3-5167-4087-BFAE-78FB9154F143}" vid="{7647476C-A5FC-4CA7-A3C8-1DF0DD194B10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_029</Template>
  <TotalTime>429</TotalTime>
  <Words>452</Words>
  <Application>Microsoft Office PowerPoint</Application>
  <PresentationFormat>On-screen Show (4:3)</PresentationFormat>
  <Paragraphs>221</Paragraphs>
  <Slides>34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宋体</vt:lpstr>
      <vt:lpstr>Arial</vt:lpstr>
      <vt:lpstr>Calibri</vt:lpstr>
      <vt:lpstr>Calibri Light</vt:lpstr>
      <vt:lpstr>Cambria Math</vt:lpstr>
      <vt:lpstr>Candara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Jeroen de Jong</dc:creator>
  <cp:lastModifiedBy>Kim de Bie</cp:lastModifiedBy>
  <cp:revision>62</cp:revision>
  <dcterms:created xsi:type="dcterms:W3CDTF">2015-12-08T14:40:17Z</dcterms:created>
  <dcterms:modified xsi:type="dcterms:W3CDTF">2015-12-16T19:13:45Z</dcterms:modified>
</cp:coreProperties>
</file>